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0" r:id="rId1"/>
  </p:sldMasterIdLst>
  <p:notesMasterIdLst>
    <p:notesMasterId r:id="rId7"/>
  </p:notes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5" d="100"/>
          <a:sy n="105" d="100"/>
        </p:scale>
        <p:origin x="714" y="11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17C04B-14C3-49F2-84E3-363C296A98A4}" type="datetimeFigureOut">
              <a:rPr lang="en-US" smtClean="0"/>
              <a:t>4/17/2020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B83B6B0-6179-4B6C-BACD-5444D5EEE8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5492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F5D0DF-3598-488B-BE97-33C5EF66049F}" type="datetime1">
              <a:rPr lang="en-US" smtClean="0"/>
              <a:t>4/17/2020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109374-6F4D-4DF2-A779-E266B039DC0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866398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:dissolve/>
      </p:transition>
    </mc:Choice>
    <mc:Fallback>
      <p:transition spd="slow">
        <p:dissolv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C5AB0-E256-408C-AD4F-EE6918C48CEA}" type="datetime1">
              <a:rPr lang="en-US" smtClean="0"/>
              <a:t>4/17/2020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109374-6F4D-4DF2-A779-E266B039DC0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6359788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C5AB0-E256-408C-AD4F-EE6918C48CEA}" type="datetime1">
              <a:rPr lang="en-US" smtClean="0"/>
              <a:t>4/17/2020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109374-6F4D-4DF2-A779-E266B039DC0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9627976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>
          <a:xfrm>
            <a:off x="1930400" y="3771174"/>
            <a:ext cx="727964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C5AB0-E256-408C-AD4F-EE6918C48CEA}" type="datetime1">
              <a:rPr lang="en-US" smtClean="0"/>
              <a:t>4/17/2020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109374-6F4D-4DF2-A779-E266B039DC0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944025027"/>
      </p:ext>
    </p:extLst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C5AB0-E256-408C-AD4F-EE6918C48CEA}" type="datetime1">
              <a:rPr lang="en-US" smtClean="0"/>
              <a:t>4/17/2020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109374-6F4D-4DF2-A779-E266B039DC0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3619012"/>
      </p:ext>
    </p:extLst>
  </p:cSld>
  <p:clrMapOvr>
    <a:masterClrMapping/>
  </p:clrMapOvr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C5AB0-E256-408C-AD4F-EE6918C48CEA}" type="datetime1">
              <a:rPr lang="en-US" smtClean="0"/>
              <a:t>4/17/2020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109374-6F4D-4DF2-A779-E266B039DC0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2480461"/>
      </p:ext>
    </p:extLst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C5AB0-E256-408C-AD4F-EE6918C48CEA}" type="datetime1">
              <a:rPr lang="en-US" smtClean="0"/>
              <a:t>4/17/2020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109374-6F4D-4DF2-A779-E266B039DC0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3345017"/>
      </p:ext>
    </p:extLst>
  </p:cSld>
  <p:clrMapOvr>
    <a:masterClrMapping/>
  </p:clrMapOvr>
  <p:hf sldNum="0"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4A9FA-FDAA-4AEB-B97E-9FFCDFD21685}" type="datetime1">
              <a:rPr lang="en-US" smtClean="0"/>
              <a:t>4/17/2020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109374-6F4D-4DF2-A779-E266B039DC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622212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:dissolve/>
      </p:transition>
    </mc:Choice>
    <mc:Fallback>
      <p:transition spd="slow">
        <p:dissolv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CB7C19-5DD2-414E-BB83-830709B60C55}" type="datetime1">
              <a:rPr lang="en-US" smtClean="0"/>
              <a:t>4/17/2020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109374-6F4D-4DF2-A779-E266B039DC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584483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:dissolve/>
      </p:transition>
    </mc:Choice>
    <mc:Fallback>
      <p:transition spd="slow">
        <p:dissolv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22FF16-69F9-4C25-AD67-E9374E39704A}" type="datetime1">
              <a:rPr lang="en-US" smtClean="0"/>
              <a:t>4/17/2020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109374-6F4D-4DF2-A779-E266B039DC0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827441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:dissolve/>
      </p:transition>
    </mc:Choice>
    <mc:Fallback>
      <p:transition spd="slow">
        <p:dissolv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698235-8A94-4E46-B5BB-C6F5201A573B}" type="datetime1">
              <a:rPr lang="en-US" smtClean="0"/>
              <a:t>4/17/2020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109374-6F4D-4DF2-A779-E266B039DC0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196295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:dissolve/>
      </p:transition>
    </mc:Choice>
    <mc:Fallback>
      <p:transition spd="slow">
        <p:dissolv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6FAA6A-3CBA-4522-8736-3BCD3FE0154D}" type="datetime1">
              <a:rPr lang="en-US" smtClean="0"/>
              <a:t>4/17/2020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109374-6F4D-4DF2-A779-E266B039DC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081234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:dissolve/>
      </p:transition>
    </mc:Choice>
    <mc:Fallback>
      <p:transition spd="slow">
        <p:dissolv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03281C-466F-45FB-8DA2-F915E9CE1918}" type="datetime1">
              <a:rPr lang="en-US" smtClean="0"/>
              <a:t>4/17/2020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109374-6F4D-4DF2-A779-E266B039DC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540589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:dissolve/>
      </p:transition>
    </mc:Choice>
    <mc:Fallback>
      <p:transition spd="slow">
        <p:dissolv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915C7D-F676-4B02-BF1C-CD8CF5519005}" type="datetime1">
              <a:rPr lang="en-US" smtClean="0"/>
              <a:t>4/17/2020</a:t>
            </a:fld>
            <a:endParaRPr lang="en-US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109374-6F4D-4DF2-A779-E266B039DC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32561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:dissolve/>
      </p:transition>
    </mc:Choice>
    <mc:Fallback>
      <p:transition spd="slow">
        <p:dissolv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530B56-28DA-4A90-8687-77227DF50EE1}" type="datetime1">
              <a:rPr lang="en-US" smtClean="0"/>
              <a:t>4/17/2020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109374-6F4D-4DF2-A779-E266B039DC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64890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:dissolve/>
      </p:transition>
    </mc:Choice>
    <mc:Fallback>
      <p:transition spd="slow">
        <p:dissolv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B15A19-DD32-4663-B339-A78AC037F1B5}" type="datetime1">
              <a:rPr lang="en-US" smtClean="0"/>
              <a:t>4/17/2020</a:t>
            </a:fld>
            <a:endParaRPr lang="en-US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109374-6F4D-4DF2-A779-E266B039DC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444328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:dissolve/>
      </p:transition>
    </mc:Choice>
    <mc:Fallback>
      <p:transition spd="slow">
        <p:dissolv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D237C8-1B10-44FB-AC31-C2E7C3DCEA68}" type="datetime1">
              <a:rPr lang="en-US" smtClean="0"/>
              <a:t>4/17/2020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109374-6F4D-4DF2-A779-E266B039DC0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237717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:dissolve/>
      </p:transition>
    </mc:Choice>
    <mc:Fallback>
      <p:transition spd="slow">
        <p:dissolv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40000"/>
                  <a:lumOff val="60000"/>
                  <a:alpha val="7000"/>
                </a:schemeClr>
              </a:gs>
              <a:gs pos="69000">
                <a:schemeClr val="bg2">
                  <a:lumMod val="40000"/>
                  <a:lumOff val="60000"/>
                  <a:alpha val="0"/>
                </a:schemeClr>
              </a:gs>
              <a:gs pos="36000">
                <a:schemeClr val="bg2">
                  <a:lumMod val="40000"/>
                  <a:lumOff val="6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9012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06EC5AB0-E256-408C-AD4F-EE6918C48CEA}" type="datetime1">
              <a:rPr lang="en-US" smtClean="0"/>
              <a:t>4/17/2020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109374-6F4D-4DF2-A779-E266B039DC0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17934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11" r:id="rId1"/>
    <p:sldLayoutId id="2147483812" r:id="rId2"/>
    <p:sldLayoutId id="2147483813" r:id="rId3"/>
    <p:sldLayoutId id="2147483814" r:id="rId4"/>
    <p:sldLayoutId id="2147483815" r:id="rId5"/>
    <p:sldLayoutId id="2147483816" r:id="rId6"/>
    <p:sldLayoutId id="2147483817" r:id="rId7"/>
    <p:sldLayoutId id="2147483818" r:id="rId8"/>
    <p:sldLayoutId id="2147483819" r:id="rId9"/>
    <p:sldLayoutId id="2147483820" r:id="rId10"/>
    <p:sldLayoutId id="2147483821" r:id="rId11"/>
    <p:sldLayoutId id="2147483822" r:id="rId12"/>
    <p:sldLayoutId id="2147483823" r:id="rId13"/>
    <p:sldLayoutId id="2147483824" r:id="rId14"/>
    <p:sldLayoutId id="2147483825" r:id="rId15"/>
    <p:sldLayoutId id="2147483826" r:id="rId16"/>
    <p:sldLayoutId id="2147483827" r:id="rId17"/>
  </p:sldLayoutIdLst>
  <mc:AlternateContent xmlns:mc="http://schemas.openxmlformats.org/markup-compatibility/2006">
    <mc:Choice xmlns:p14="http://schemas.microsoft.com/office/powerpoint/2010/main" Requires="p14">
      <p:transition spd="slow" p14:dur="1200">
        <p:dissolve/>
      </p:transition>
    </mc:Choice>
    <mc:Fallback>
      <p:transition spd="slow">
        <p:dissolve/>
      </p:transition>
    </mc:Fallback>
  </mc:AlternateConten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Experience Diamond Head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The Big Island’s Most Majestic Sight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764493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:dissolve/>
      </p:transition>
    </mc:Choice>
    <mc:Fallback>
      <p:transition spd="slow">
        <p:dissolv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Hawaii Volcanoes National Park 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sz="half" idx="1"/>
          </p:nvPr>
        </p:nvSpPr>
        <p:spPr>
          <a:xfrm>
            <a:off x="2152650" y="1825625"/>
            <a:ext cx="2743200" cy="4351338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Witness the forces of nature at their strongest and be inspired to learn about Hawaii’s geology, culture, and natural history.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5257800" y="1825625"/>
            <a:ext cx="3886200" cy="4351338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630118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:dissolve/>
      </p:transition>
    </mc:Choice>
    <mc:Fallback>
      <p:transition spd="slow">
        <p:dissolv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Diamond Head Tour Information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The tour will take you as close to the lava flows as allowed</a:t>
            </a:r>
          </a:p>
          <a:p>
            <a:r>
              <a:rPr lang="en-US"/>
              <a:t>You will hike with trained guides to the edge of a 2,000 degree molten lava flow</a:t>
            </a:r>
          </a:p>
          <a:p>
            <a:r>
              <a:rPr lang="en-US"/>
              <a:t>Tour precautions</a:t>
            </a:r>
          </a:p>
          <a:p>
            <a:r>
              <a:rPr lang="en-US"/>
              <a:t>Wear sturdy, covered shoes</a:t>
            </a:r>
          </a:p>
          <a:p>
            <a:r>
              <a:rPr lang="en-US"/>
              <a:t>Expect uneven terrain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922360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:dissolve/>
      </p:transition>
    </mc:Choice>
    <mc:Fallback>
      <p:transition spd="slow">
        <p:dissolv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Kilau</a:t>
            </a:r>
            <a:r>
              <a:rPr lang="en-US" dirty="0"/>
              <a:t> Volcano Tour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/>
              <a:t>Contact Lehua Hawaiian Adventures  for additional information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039534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:dissolve/>
      </p:transition>
    </mc:Choice>
    <mc:Fallback>
      <p:transition spd="slow">
        <p:dissolv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Visit the Smoldering Remains of </a:t>
            </a:r>
            <a:r>
              <a:rPr lang="en-US" dirty="0" err="1"/>
              <a:t>Kilau</a:t>
            </a:r>
            <a:endParaRPr lang="en-US" dirty="0"/>
          </a:p>
        </p:txBody>
      </p:sp>
      <p:pic>
        <p:nvPicPr>
          <p:cNvPr id="8" name="Picture Placeholder 6" descr="PICT0210.JPG"/>
          <p:cNvPicPr>
            <a:picLocks noGrp="1" noChangeAspect="1"/>
          </p:cNvPicPr>
          <p:nvPr>
            <p:ph sz="half" idx="1"/>
          </p:nvPr>
        </p:nvPicPr>
        <p:blipFill>
          <a:blip r:embed="rId2" cstate="email"/>
          <a:stretch>
            <a:fillRect/>
          </a:stretch>
        </p:blipFill>
        <p:spPr>
          <a:xfrm>
            <a:off x="1103313" y="2268804"/>
            <a:ext cx="4395787" cy="3779304"/>
          </a:xfrm>
        </p:spPr>
      </p:pic>
      <p:sp>
        <p:nvSpPr>
          <p:cNvPr id="7" name="Text Placeholder 6"/>
          <p:cNvSpPr>
            <a:spLocks noGrp="1"/>
          </p:cNvSpPr>
          <p:nvPr>
            <p:ph sz="half" idx="2"/>
          </p:nvPr>
        </p:nvSpPr>
        <p:spPr>
          <a:xfrm>
            <a:off x="6934200" y="1825625"/>
            <a:ext cx="2743200" cy="4351338"/>
          </a:xfrm>
        </p:spPr>
        <p:txBody>
          <a:bodyPr>
            <a:normAutofit/>
          </a:bodyPr>
          <a:lstStyle/>
          <a:p>
            <a:pPr marL="0" indent="0" algn="ctr">
              <a:lnSpc>
                <a:spcPct val="200000"/>
              </a:lnSpc>
              <a:buNone/>
            </a:pPr>
            <a:r>
              <a:rPr lang="en-US" b="1" i="1" dirty="0"/>
              <a:t>Drive through miles of black molten lava and into Volcanoes National Park where you will experience the sight and smell of the volcano crater.</a:t>
            </a:r>
          </a:p>
        </p:txBody>
      </p:sp>
    </p:spTree>
    <p:extLst>
      <p:ext uri="{BB962C8B-B14F-4D97-AF65-F5344CB8AC3E}">
        <p14:creationId xmlns:p14="http://schemas.microsoft.com/office/powerpoint/2010/main" val="142871674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:dissolve/>
      </p:transition>
    </mc:Choice>
    <mc:Fallback>
      <p:transition spd="slow">
        <p:dissolve/>
      </p:transition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0E5580"/>
      </a:dk2>
      <a:lt2>
        <a:srgbClr val="EBEBEB"/>
      </a:lt2>
      <a:accent1>
        <a:srgbClr val="ACD433"/>
      </a:accent1>
      <a:accent2>
        <a:srgbClr val="E6C133"/>
      </a:accent2>
      <a:accent3>
        <a:srgbClr val="EF7A24"/>
      </a:accent3>
      <a:accent4>
        <a:srgbClr val="5AA0F5"/>
      </a:accent4>
      <a:accent5>
        <a:srgbClr val="75CEEC"/>
      </a:accent5>
      <a:accent6>
        <a:srgbClr val="65D6A0"/>
      </a:accent6>
      <a:hlink>
        <a:srgbClr val="C4E46E"/>
      </a:hlink>
      <a:folHlink>
        <a:srgbClr val="BDE0FB"/>
      </a:folHlink>
    </a:clrScheme>
    <a:fontScheme name="Candara">
      <a:majorFont>
        <a:latin typeface="Candara" panose="020E0502030303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andara" panose="020E0502030303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2000"/>
                <a:hueMod val="96000"/>
                <a:satMod val="128000"/>
                <a:lumMod val="114000"/>
              </a:schemeClr>
            </a:gs>
            <a:gs pos="100000">
              <a:schemeClr val="phClr">
                <a:shade val="62000"/>
                <a:hueMod val="100000"/>
                <a:satMod val="13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2000"/>
                <a:hueMod val="108000"/>
                <a:satMod val="164000"/>
                <a:lumMod val="69000"/>
              </a:schemeClr>
              <a:schemeClr val="phClr">
                <a:tint val="96000"/>
                <a:hueMod val="90000"/>
                <a:satMod val="130000"/>
                <a:lumMod val="134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BACC050B-8757-4460-95D8-E37B46A6B421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61</TotalTime>
  <Words>120</Words>
  <Application>Microsoft Office PowerPoint</Application>
  <PresentationFormat>Widescreen</PresentationFormat>
  <Paragraphs>14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Candara</vt:lpstr>
      <vt:lpstr>Wingdings 3</vt:lpstr>
      <vt:lpstr>Ion</vt:lpstr>
      <vt:lpstr>Experience Diamond Head</vt:lpstr>
      <vt:lpstr>Hawaii Volcanoes National Park </vt:lpstr>
      <vt:lpstr>Diamond Head Tour Information</vt:lpstr>
      <vt:lpstr>Kilau Volcano Tour</vt:lpstr>
      <vt:lpstr>Visit the Smoldering Remains of Kilau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Experience Kilauea</dc:title>
  <dc:creator>GO! Series</dc:creator>
  <cp:lastModifiedBy>Tom Kleen</cp:lastModifiedBy>
  <cp:revision>12</cp:revision>
  <dcterms:created xsi:type="dcterms:W3CDTF">2009-12-13T18:20:12Z</dcterms:created>
  <dcterms:modified xsi:type="dcterms:W3CDTF">2020-04-17T14:26:20Z</dcterms:modified>
</cp:coreProperties>
</file>